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5480" cy="684432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11" name="CustomShape 2"/>
          <p:cNvSpPr/>
          <p:nvPr/>
        </p:nvSpPr>
        <p:spPr>
          <a:xfrm>
            <a:off x="11438640" y="6453360"/>
            <a:ext cx="752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83EB6633-39BE-4DD7-BB2C-A089F5CDEEA5}"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2" name="CustomShape 3"/>
          <p:cNvSpPr/>
          <p:nvPr/>
        </p:nvSpPr>
        <p:spPr>
          <a:xfrm>
            <a:off x="912240" y="1268280"/>
            <a:ext cx="9202320" cy="355680"/>
          </a:xfrm>
          <a:prstGeom prst="rect">
            <a:avLst/>
          </a:prstGeom>
          <a:noFill/>
          <a:ln>
            <a:noFill/>
          </a:ln>
        </p:spPr>
        <p:style>
          <a:lnRef idx="0">
            <a:scrgbClr r="0" g="0" b="0"/>
          </a:lnRef>
          <a:fillRef idx="0">
            <a:scrgbClr r="0" g="0" b="0"/>
          </a:fillRef>
          <a:effectRef idx="0">
            <a:scrgbClr r="0" g="0" b="0"/>
          </a:effectRef>
          <a:fontRef idx="minor"/>
        </p:style>
      </p:sp>
      <p:pic>
        <p:nvPicPr>
          <p:cNvPr id="3" name="Picture 19" descr="Logo_TUC_de_RGB"/>
          <p:cNvPicPr/>
          <p:nvPr/>
        </p:nvPicPr>
        <p:blipFill>
          <a:blip r:embed="rId14"/>
          <a:stretch/>
        </p:blipFill>
        <p:spPr>
          <a:xfrm>
            <a:off x="0" y="0"/>
            <a:ext cx="3046320" cy="556200"/>
          </a:xfrm>
          <a:prstGeom prst="rect">
            <a:avLst/>
          </a:prstGeom>
          <a:ln>
            <a:noFill/>
          </a:ln>
        </p:spPr>
      </p:pic>
      <p:pic>
        <p:nvPicPr>
          <p:cNvPr id="4" name="Grafik 2"/>
          <p:cNvPicPr/>
          <p:nvPr/>
        </p:nvPicPr>
        <p:blipFill>
          <a:blip r:embed="rId15"/>
          <a:stretch/>
        </p:blipFill>
        <p:spPr>
          <a:xfrm>
            <a:off x="7430400" y="134640"/>
            <a:ext cx="3692160" cy="508320"/>
          </a:xfrm>
          <a:prstGeom prst="rect">
            <a:avLst/>
          </a:prstGeom>
          <a:ln>
            <a:noFill/>
          </a:ln>
        </p:spPr>
      </p:pic>
      <p:sp>
        <p:nvSpPr>
          <p:cNvPr id="5" name="CustomShape 4"/>
          <p:cNvSpPr/>
          <p:nvPr/>
        </p:nvSpPr>
        <p:spPr>
          <a:xfrm>
            <a:off x="912240" y="1268280"/>
            <a:ext cx="9202320" cy="355680"/>
          </a:xfrm>
          <a:prstGeom prst="rect">
            <a:avLst/>
          </a:prstGeom>
          <a:noFill/>
          <a:ln>
            <a:noFill/>
          </a:ln>
        </p:spPr>
        <p:style>
          <a:lnRef idx="0">
            <a:scrgbClr r="0" g="0" b="0"/>
          </a:lnRef>
          <a:fillRef idx="0">
            <a:scrgbClr r="0" g="0" b="0"/>
          </a:fillRef>
          <a:effectRef idx="0">
            <a:scrgbClr r="0" g="0" b="0"/>
          </a:effectRef>
          <a:fontRef idx="minor"/>
        </p:style>
      </p:sp>
      <p:sp>
        <p:nvSpPr>
          <p:cNvPr id="6" name="CustomShape 5"/>
          <p:cNvSpPr/>
          <p:nvPr/>
        </p:nvSpPr>
        <p:spPr>
          <a:xfrm>
            <a:off x="11444760" y="0"/>
            <a:ext cx="735480" cy="684432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7" name="CustomShape 6"/>
          <p:cNvSpPr/>
          <p:nvPr/>
        </p:nvSpPr>
        <p:spPr>
          <a:xfrm>
            <a:off x="0" y="6642720"/>
            <a:ext cx="1217844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5480" cy="684432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47" name="CustomShape 2"/>
          <p:cNvSpPr/>
          <p:nvPr/>
        </p:nvSpPr>
        <p:spPr>
          <a:xfrm>
            <a:off x="11438640" y="6453360"/>
            <a:ext cx="752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50FB4A15-933A-4564-A420-F5DEF9BE6227}"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48" name="CustomShape 3"/>
          <p:cNvSpPr/>
          <p:nvPr/>
        </p:nvSpPr>
        <p:spPr>
          <a:xfrm>
            <a:off x="912240" y="1268280"/>
            <a:ext cx="9202320" cy="355680"/>
          </a:xfrm>
          <a:prstGeom prst="rect">
            <a:avLst/>
          </a:prstGeom>
          <a:noFill/>
          <a:ln>
            <a:noFill/>
          </a:ln>
        </p:spPr>
        <p:style>
          <a:lnRef idx="0">
            <a:scrgbClr r="0" g="0" b="0"/>
          </a:lnRef>
          <a:fillRef idx="0">
            <a:scrgbClr r="0" g="0" b="0"/>
          </a:fillRef>
          <a:effectRef idx="0">
            <a:scrgbClr r="0" g="0" b="0"/>
          </a:effectRef>
          <a:fontRef idx="minor"/>
        </p:style>
      </p:sp>
      <p:pic>
        <p:nvPicPr>
          <p:cNvPr id="49" name="Picture 19" descr="Logo_TUC_de_RGB"/>
          <p:cNvPicPr/>
          <p:nvPr/>
        </p:nvPicPr>
        <p:blipFill>
          <a:blip r:embed="rId14"/>
          <a:stretch/>
        </p:blipFill>
        <p:spPr>
          <a:xfrm>
            <a:off x="0" y="0"/>
            <a:ext cx="3046320" cy="556200"/>
          </a:xfrm>
          <a:prstGeom prst="rect">
            <a:avLst/>
          </a:prstGeom>
          <a:ln>
            <a:noFill/>
          </a:ln>
        </p:spPr>
      </p:pic>
      <p:pic>
        <p:nvPicPr>
          <p:cNvPr id="50" name="Grafik 2"/>
          <p:cNvPicPr/>
          <p:nvPr/>
        </p:nvPicPr>
        <p:blipFill>
          <a:blip r:embed="rId15"/>
          <a:stretch/>
        </p:blipFill>
        <p:spPr>
          <a:xfrm>
            <a:off x="7430400" y="134640"/>
            <a:ext cx="3692160" cy="508320"/>
          </a:xfrm>
          <a:prstGeom prst="rect">
            <a:avLst/>
          </a:prstGeom>
          <a:ln>
            <a:noFill/>
          </a:ln>
        </p:spPr>
      </p:pic>
      <p:sp>
        <p:nvSpPr>
          <p:cNvPr id="51" name="CustomShape 4"/>
          <p:cNvSpPr/>
          <p:nvPr/>
        </p:nvSpPr>
        <p:spPr>
          <a:xfrm>
            <a:off x="11444760" y="0"/>
            <a:ext cx="735480" cy="684432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52" name="CustomShape 5"/>
          <p:cNvSpPr/>
          <p:nvPr/>
        </p:nvSpPr>
        <p:spPr>
          <a:xfrm>
            <a:off x="11438640" y="6453360"/>
            <a:ext cx="752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EE009026-2D78-4360-B159-DEC2E99A86C7}"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53" name="CustomShape 6"/>
          <p:cNvSpPr/>
          <p:nvPr/>
        </p:nvSpPr>
        <p:spPr>
          <a:xfrm>
            <a:off x="0" y="6642720"/>
            <a:ext cx="1217844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5"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www.umweltbundesamt.de/sites/default/files/medien/2666/bilder/dateien/karte_klimaanaloge_zwei_je_klimaraumtyp_1.png"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creativecommons.org/licenses/by-nc/2.0/" TargetMode="External"/><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ETCE-LAB/teaching-material/blob/master/The-Limits-to-Growth/Exercises/E01-CarbonFootprint.pdf" TargetMode="External"/><Relationship Id="rId2" Type="http://schemas.openxmlformats.org/officeDocument/2006/relationships/hyperlink" Target="https://www.carbonfootprint.com/"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www.geo.fu-berlin.de/en/v/iwm-network/learning_content/environmental-background/basics_climategeography/index.html" TargetMode="External"/><Relationship Id="rId2" Type="http://schemas.openxmlformats.org/officeDocument/2006/relationships/hyperlink" Target="https://www.ipcc.ch/report/ar6/wg2/" TargetMode="External"/><Relationship Id="rId1" Type="http://schemas.openxmlformats.org/officeDocument/2006/relationships/slideLayout" Target="../slideLayouts/slideLayout13.xml"/><Relationship Id="rId5" Type="http://schemas.openxmlformats.org/officeDocument/2006/relationships/hyperlink" Target="https://www.youtube.com/watch?v=-v0XiUQlRLw" TargetMode="External"/><Relationship Id="rId4" Type="http://schemas.openxmlformats.org/officeDocument/2006/relationships/hyperlink" Target="https://www.nasa.gov/mission_pages/noaa-n/climate/climate_weather.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540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US" sz="3200" b="0" strike="noStrike" spc="-1">
              <a:latin typeface="Arial"/>
            </a:endParaRPr>
          </a:p>
        </p:txBody>
      </p:sp>
      <p:sp>
        <p:nvSpPr>
          <p:cNvPr id="93" name="CustomShape 2"/>
          <p:cNvSpPr/>
          <p:nvPr/>
        </p:nvSpPr>
        <p:spPr>
          <a:xfrm>
            <a:off x="527400" y="2852640"/>
            <a:ext cx="10355400" cy="236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479"/>
              </a:spcBef>
              <a:tabLst>
                <a:tab pos="0" algn="l"/>
              </a:tabLst>
            </a:pPr>
            <a:r>
              <a:rPr lang="en-US" sz="2400" b="1" strike="noStrike" spc="-1" dirty="0">
                <a:solidFill>
                  <a:srgbClr val="000000"/>
                </a:solidFill>
                <a:latin typeface="DejaVu Sans"/>
                <a:ea typeface="DejaVu Sans"/>
              </a:rPr>
              <a:t>Lecture 2: Challenges I – Climate Change</a:t>
            </a:r>
            <a:endParaRPr lang="en-US" sz="2400" b="0" strike="noStrike" spc="-1" dirty="0">
              <a:latin typeface="Arial"/>
            </a:endParaRPr>
          </a:p>
          <a:p>
            <a:pPr algn="ctr">
              <a:lnSpc>
                <a:spcPct val="100000"/>
              </a:lnSpc>
              <a:spcBef>
                <a:spcPts val="479"/>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320"/>
              </a:spcBef>
              <a:tabLst>
                <a:tab pos="0" algn="l"/>
              </a:tabLst>
            </a:pPr>
            <a:r>
              <a:rPr lang="en-US" sz="1600" spc="-1" dirty="0">
                <a:solidFill>
                  <a:srgbClr val="000000"/>
                </a:solidFill>
                <a:latin typeface="DejaVu Sans"/>
              </a:rPr>
              <a:t>Prof. Dr. Benjamin Leiding</a:t>
            </a:r>
            <a:endParaRPr lang="en-GB" sz="1600" spc="-1" dirty="0">
              <a:solidFill>
                <a:srgbClr val="000000"/>
              </a:solidFill>
            </a:endParaRPr>
          </a:p>
          <a:p>
            <a:pPr algn="ctr">
              <a:lnSpc>
                <a:spcPct val="100000"/>
              </a:lnSpc>
              <a:spcBef>
                <a:spcPts val="320"/>
              </a:spcBef>
              <a:tabLst>
                <a:tab pos="0" algn="l"/>
              </a:tabLst>
            </a:pPr>
            <a:r>
              <a:rPr lang="en-US" sz="1600" spc="-1" dirty="0">
                <a:solidFill>
                  <a:srgbClr val="000000"/>
                </a:solidFill>
                <a:latin typeface="DejaVu Sans"/>
              </a:rPr>
              <a:t> M.A. Theresa Sommer</a:t>
            </a:r>
            <a:endParaRPr lang="en-GB" sz="1600" spc="-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27"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en-US" sz="2200" b="0" strike="noStrike" spc="-1">
              <a:latin typeface="Arial"/>
            </a:endParaRPr>
          </a:p>
        </p:txBody>
      </p:sp>
      <p:sp>
        <p:nvSpPr>
          <p:cNvPr id="128" name="CustomShape 3"/>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The term is frequently used interchangeably with the term </a:t>
            </a:r>
            <a:r>
              <a:rPr lang="en-US" sz="1800" b="0" i="1" u="sng" strike="noStrike" spc="-1">
                <a:solidFill>
                  <a:srgbClr val="FFFFFF"/>
                </a:solidFill>
                <a:uFillTx/>
                <a:latin typeface="DejaVu Sans"/>
                <a:ea typeface="DejaVu Sans"/>
              </a:rPr>
              <a:t>climate change</a:t>
            </a:r>
            <a:r>
              <a:rPr lang="en-US" sz="1800" b="0" i="1" strike="noStrike" spc="-1">
                <a:solidFill>
                  <a:srgbClr val="FFFFFF"/>
                </a:solidFill>
                <a:latin typeface="DejaVu Sans"/>
                <a:ea typeface="DejaVu Sans"/>
              </a:rPr>
              <a:t>, though the latter refers to both human- and naturally produced warming and the effects it has on our planet.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en-US" sz="1800" b="0" strike="noStrike" spc="-1">
              <a:latin typeface="Arial"/>
            </a:endParaRPr>
          </a:p>
        </p:txBody>
      </p:sp>
      <p:sp>
        <p:nvSpPr>
          <p:cNvPr id="129"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0"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en-US" sz="9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3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en-US" sz="2200" b="0" strike="noStrike" spc="-1">
              <a:latin typeface="Arial"/>
            </a:endParaRPr>
          </a:p>
        </p:txBody>
      </p:sp>
      <p:sp>
        <p:nvSpPr>
          <p:cNvPr id="133" name="CustomShape 3"/>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en-US" sz="1800" b="0" strike="noStrike" spc="-1">
              <a:latin typeface="Arial"/>
            </a:endParaRPr>
          </a:p>
        </p:txBody>
      </p:sp>
      <p:sp>
        <p:nvSpPr>
          <p:cNvPr id="134"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5"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en-US" sz="9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37"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en-US" sz="2200" b="0" strike="noStrike" spc="-1">
              <a:latin typeface="Arial"/>
            </a:endParaRPr>
          </a:p>
        </p:txBody>
      </p:sp>
      <p:sp>
        <p:nvSpPr>
          <p:cNvPr id="138" name="CustomShape 3"/>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It is most commonly measured as the average increase in Earth’s global surface temperature.”</a:t>
            </a:r>
            <a:endParaRPr lang="en-US" sz="1800" b="0" strike="noStrike" spc="-1">
              <a:latin typeface="Arial"/>
            </a:endParaRPr>
          </a:p>
        </p:txBody>
      </p:sp>
      <p:sp>
        <p:nvSpPr>
          <p:cNvPr id="139"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0"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en-US" sz="9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4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Earth Energy Budget</a:t>
            </a:r>
            <a:endParaRPr lang="en-US" sz="2200" b="0" strike="noStrike" spc="-1">
              <a:latin typeface="Arial"/>
            </a:endParaRPr>
          </a:p>
        </p:txBody>
      </p:sp>
      <p:pic>
        <p:nvPicPr>
          <p:cNvPr id="143" name="Grafik 142"/>
          <p:cNvPicPr/>
          <p:nvPr/>
        </p:nvPicPr>
        <p:blipFill>
          <a:blip r:embed="rId2"/>
          <a:stretch/>
        </p:blipFill>
        <p:spPr>
          <a:xfrm>
            <a:off x="2709720" y="1554480"/>
            <a:ext cx="6427800" cy="4965480"/>
          </a:xfrm>
          <a:prstGeom prst="rect">
            <a:avLst/>
          </a:prstGeom>
          <a:ln>
            <a:noFill/>
          </a:ln>
        </p:spPr>
      </p:pic>
      <p:sp>
        <p:nvSpPr>
          <p:cNvPr id="144" name="CustomShape 3"/>
          <p:cNvSpPr/>
          <p:nvPr/>
        </p:nvSpPr>
        <p:spPr>
          <a:xfrm>
            <a:off x="9950040" y="911520"/>
            <a:ext cx="510480" cy="4903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
        <p:nvSpPr>
          <p:cNvPr id="145" name="CustomShape 4"/>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NASA – https://commons.wikimedia.org/wiki/File:The-NASA-Earth%27s-Energy-Budget-Poster-Radiant-Energy-System-satellite-infrared-radiation-fluxes.jpg – Public Domain.</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47"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Annual Mean Global Temperatures (1850-2018)</a:t>
            </a:r>
            <a:endParaRPr lang="en-US" sz="2200" b="0" strike="noStrike" spc="-1">
              <a:latin typeface="Arial"/>
            </a:endParaRPr>
          </a:p>
        </p:txBody>
      </p:sp>
      <p:pic>
        <p:nvPicPr>
          <p:cNvPr id="148" name="Grafik 147"/>
          <p:cNvPicPr/>
          <p:nvPr/>
        </p:nvPicPr>
        <p:blipFill>
          <a:blip r:embed="rId2"/>
          <a:stretch/>
        </p:blipFill>
        <p:spPr>
          <a:xfrm>
            <a:off x="269640" y="1828800"/>
            <a:ext cx="10971000" cy="4108320"/>
          </a:xfrm>
          <a:prstGeom prst="rect">
            <a:avLst/>
          </a:prstGeom>
          <a:ln>
            <a:noFill/>
          </a:ln>
        </p:spPr>
      </p:pic>
      <p:sp>
        <p:nvSpPr>
          <p:cNvPr id="149" name="CustomShape 3"/>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Ed Hawkins – https://commons.wikimedia.org/wiki/File:20181204_Warming_stripes_(global,_WMO,_1850-2018)_-_Climate_Lab_Book_(Ed_Hawkins).png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p:txBody>
      </p:sp>
      <p:sp>
        <p:nvSpPr>
          <p:cNvPr id="150" name="CustomShape 4"/>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 stripe = 1 year</a:t>
            </a:r>
            <a:endParaRPr lang="en-US" sz="1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52"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Water vapour (H2O), carbon dioxide (CO2), nitrous oxide (N2O), methane (CH4) and ozone (O3) are the primary GHGs in the Earth’s atmosphere.” </a:t>
            </a:r>
            <a:endParaRPr lang="en-US" sz="1800" b="0" strike="noStrike" spc="-1">
              <a:latin typeface="Arial"/>
            </a:endParaRPr>
          </a:p>
        </p:txBody>
      </p:sp>
      <p:sp>
        <p:nvSpPr>
          <p:cNvPr id="15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en-US" sz="2200" b="0" strike="noStrike" spc="-1">
              <a:latin typeface="Arial"/>
            </a:endParaRPr>
          </a:p>
        </p:txBody>
      </p:sp>
      <p:sp>
        <p:nvSpPr>
          <p:cNvPr id="154" name="CustomShape 4"/>
          <p:cNvSpPr/>
          <p:nvPr/>
        </p:nvSpPr>
        <p:spPr>
          <a:xfrm>
            <a:off x="360720" y="2743200"/>
            <a:ext cx="10788480" cy="2371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5" name="CustomShape 5"/>
          <p:cNvSpPr/>
          <p:nvPr/>
        </p:nvSpPr>
        <p:spPr>
          <a:xfrm>
            <a:off x="263520" y="6126480"/>
            <a:ext cx="107942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57"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Water vapour (H2O), carbon dioxide (CO2), nitrous oxide (N2O), methane (CH4) and ozone (O3) are the primary GHGs in the Earth’s atmosphere.” </a:t>
            </a:r>
            <a:endParaRPr lang="en-US" sz="1800" b="0" strike="noStrike" spc="-1">
              <a:latin typeface="Arial"/>
            </a:endParaRPr>
          </a:p>
        </p:txBody>
      </p:sp>
      <p:sp>
        <p:nvSpPr>
          <p:cNvPr id="15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en-US" sz="2200" b="0" strike="noStrike" spc="-1">
              <a:latin typeface="Arial"/>
            </a:endParaRPr>
          </a:p>
        </p:txBody>
      </p:sp>
      <p:sp>
        <p:nvSpPr>
          <p:cNvPr id="159" name="CustomShape 4"/>
          <p:cNvSpPr/>
          <p:nvPr/>
        </p:nvSpPr>
        <p:spPr>
          <a:xfrm>
            <a:off x="360720" y="2743200"/>
            <a:ext cx="10788480" cy="2371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0" name="CustomShape 5"/>
          <p:cNvSpPr/>
          <p:nvPr/>
        </p:nvSpPr>
        <p:spPr>
          <a:xfrm>
            <a:off x="263520" y="6126480"/>
            <a:ext cx="107942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6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Cumulative CO2 Emissions (1850 – 2021) </a:t>
            </a:r>
            <a:endParaRPr lang="en-US" sz="2200" b="0" strike="noStrike" spc="-1">
              <a:latin typeface="Arial"/>
            </a:endParaRPr>
          </a:p>
        </p:txBody>
      </p:sp>
      <p:sp>
        <p:nvSpPr>
          <p:cNvPr id="163" name="CustomShape 3"/>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RCraig09 – https://commons.wikimedia.org/wiki/File:20211026_Cumulative_carbon_dioxide_CO2_emissions_by_country_-_bar_chart.svg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164" name="Grafik 163"/>
          <p:cNvPicPr/>
          <p:nvPr/>
        </p:nvPicPr>
        <p:blipFill>
          <a:blip r:embed="rId3"/>
          <a:stretch/>
        </p:blipFill>
        <p:spPr>
          <a:xfrm>
            <a:off x="1645920" y="1720800"/>
            <a:ext cx="8314920" cy="46742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66"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Emissions per Capita (2019)</a:t>
            </a:r>
            <a:endParaRPr lang="en-US" sz="2200" b="0" strike="noStrike" spc="-1">
              <a:latin typeface="Arial"/>
            </a:endParaRPr>
          </a:p>
        </p:txBody>
      </p:sp>
      <p:sp>
        <p:nvSpPr>
          <p:cNvPr id="167" name="CustomShape 3"/>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Tom.Schulz – https://commons.wikimedia.org/wiki/File:2019_Worldwide_CO2_Emissions_(by_region,_per_capita),_variwide_chart.png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168" name="Grafik 167"/>
          <p:cNvPicPr/>
          <p:nvPr/>
        </p:nvPicPr>
        <p:blipFill>
          <a:blip r:embed="rId3"/>
          <a:stretch/>
        </p:blipFill>
        <p:spPr>
          <a:xfrm>
            <a:off x="1920240" y="1681920"/>
            <a:ext cx="7217640" cy="4804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70"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Concentration over the last 800,000 Years</a:t>
            </a:r>
            <a:endParaRPr lang="en-US" sz="2200" b="0" strike="noStrike" spc="-1">
              <a:latin typeface="Arial"/>
            </a:endParaRPr>
          </a:p>
        </p:txBody>
      </p:sp>
      <p:sp>
        <p:nvSpPr>
          <p:cNvPr id="171" name="CustomShape 3"/>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Femke Nijsse – https://commons.wikimedia.org/wiki/File:Carbon_Dioxide_800kyr.svg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p:txBody>
      </p:sp>
      <p:pic>
        <p:nvPicPr>
          <p:cNvPr id="172" name="Grafik 171"/>
          <p:cNvPicPr/>
          <p:nvPr/>
        </p:nvPicPr>
        <p:blipFill>
          <a:blip r:embed="rId3"/>
          <a:stretch/>
        </p:blipFill>
        <p:spPr>
          <a:xfrm>
            <a:off x="2193840" y="1643400"/>
            <a:ext cx="7126920" cy="48114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40240" cy="49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License</a:t>
            </a:r>
            <a:endParaRPr lang="en-US" sz="2400" b="0" strike="noStrike" spc="-1">
              <a:latin typeface="Arial"/>
            </a:endParaRPr>
          </a:p>
        </p:txBody>
      </p:sp>
      <p:sp>
        <p:nvSpPr>
          <p:cNvPr id="95" name="CustomShape 2"/>
          <p:cNvSpPr/>
          <p:nvPr/>
        </p:nvSpPr>
        <p:spPr>
          <a:xfrm>
            <a:off x="335520" y="1268280"/>
            <a:ext cx="10740240" cy="502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74"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lang="en-US" sz="1800" b="0" strike="noStrike" spc="-1">
              <a:latin typeface="Arial"/>
            </a:endParaRPr>
          </a:p>
        </p:txBody>
      </p:sp>
      <p:sp>
        <p:nvSpPr>
          <p:cNvPr id="17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Feedback (Effects)</a:t>
            </a:r>
            <a:endParaRPr lang="en-US" sz="2200" b="0" strike="noStrike" spc="-1">
              <a:latin typeface="Arial"/>
            </a:endParaRPr>
          </a:p>
        </p:txBody>
      </p:sp>
      <p:sp>
        <p:nvSpPr>
          <p:cNvPr id="176"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77"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NASA</a:t>
            </a:r>
            <a:r>
              <a:rPr lang="de-DE" sz="900" b="0" strike="noStrike" spc="-1">
                <a:solidFill>
                  <a:srgbClr val="A6A6A6"/>
                </a:solidFill>
                <a:latin typeface="DejaVu Sans"/>
                <a:ea typeface="Roboto"/>
              </a:rPr>
              <a:t> – https://climate.nasa.gov/nasa_science/science/</a:t>
            </a:r>
            <a:endParaRPr lang="en-US" sz="9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79"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Ice-Albedo effect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0"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pic>
        <p:nvPicPr>
          <p:cNvPr id="181" name="Grafik 180"/>
          <p:cNvPicPr/>
          <p:nvPr/>
        </p:nvPicPr>
        <p:blipFill>
          <a:blip r:embed="rId2"/>
          <a:stretch/>
        </p:blipFill>
        <p:spPr>
          <a:xfrm>
            <a:off x="7218000" y="2194560"/>
            <a:ext cx="3570120" cy="2377440"/>
          </a:xfrm>
          <a:prstGeom prst="rect">
            <a:avLst/>
          </a:prstGeom>
          <a:ln>
            <a:noFill/>
          </a:ln>
        </p:spPr>
      </p:pic>
      <p:sp>
        <p:nvSpPr>
          <p:cNvPr id="182" name="CustomShape 4"/>
          <p:cNvSpPr/>
          <p:nvPr/>
        </p:nvSpPr>
        <p:spPr>
          <a:xfrm>
            <a:off x="274320" y="6492240"/>
            <a:ext cx="77752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Bruce Detorres – https://www.flickr.com/photos/brucedetorres/49352689768 – Public Domain.</a:t>
            </a:r>
            <a:endParaRPr lang="en-US" sz="9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84"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sp>
        <p:nvSpPr>
          <p:cNvPr id="186" name="CustomShape 4"/>
          <p:cNvSpPr/>
          <p:nvPr/>
        </p:nvSpPr>
        <p:spPr>
          <a:xfrm>
            <a:off x="1188720" y="5029200"/>
            <a:ext cx="4570200" cy="60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88"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9"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sp>
        <p:nvSpPr>
          <p:cNvPr id="190" name="CustomShape 4"/>
          <p:cNvSpPr/>
          <p:nvPr/>
        </p:nvSpPr>
        <p:spPr>
          <a:xfrm>
            <a:off x="8138160" y="1280160"/>
            <a:ext cx="1735560" cy="164412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Melting ice</a:t>
            </a:r>
            <a:endParaRPr lang="en-US" sz="1800" b="0" strike="noStrike" spc="-1">
              <a:latin typeface="Arial"/>
            </a:endParaRPr>
          </a:p>
        </p:txBody>
      </p:sp>
      <p:sp>
        <p:nvSpPr>
          <p:cNvPr id="191" name="CustomShape 5"/>
          <p:cNvSpPr/>
          <p:nvPr/>
        </p:nvSpPr>
        <p:spPr>
          <a:xfrm>
            <a:off x="6583680" y="3566160"/>
            <a:ext cx="1735560" cy="164412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Increase in </a:t>
            </a:r>
            <a:endParaRPr lang="en-US" sz="1800" b="0" strike="noStrike" spc="-1">
              <a:latin typeface="Arial"/>
            </a:endParaRPr>
          </a:p>
          <a:p>
            <a:pPr algn="ctr">
              <a:lnSpc>
                <a:spcPct val="100000"/>
              </a:lnSpc>
            </a:pPr>
            <a:r>
              <a:rPr lang="en-US" sz="1800" b="0" strike="noStrike" spc="-1">
                <a:solidFill>
                  <a:srgbClr val="FFFFFF"/>
                </a:solidFill>
                <a:latin typeface="Arial"/>
                <a:ea typeface="DejaVu Sans"/>
              </a:rPr>
              <a:t>absored solar</a:t>
            </a:r>
            <a:endParaRPr lang="en-US" sz="1800" b="0" strike="noStrike" spc="-1">
              <a:latin typeface="Arial"/>
            </a:endParaRPr>
          </a:p>
          <a:p>
            <a:pPr algn="ctr">
              <a:lnSpc>
                <a:spcPct val="100000"/>
              </a:lnSpc>
            </a:pPr>
            <a:r>
              <a:rPr lang="en-US" sz="1800" b="0" strike="noStrike" spc="-1">
                <a:solidFill>
                  <a:srgbClr val="FFFFFF"/>
                </a:solidFill>
                <a:latin typeface="Arial"/>
                <a:ea typeface="DejaVu Sans"/>
              </a:rPr>
              <a:t>radiation</a:t>
            </a:r>
            <a:endParaRPr lang="en-US" sz="1800" b="0" strike="noStrike" spc="-1">
              <a:latin typeface="Arial"/>
            </a:endParaRPr>
          </a:p>
        </p:txBody>
      </p:sp>
      <p:sp>
        <p:nvSpPr>
          <p:cNvPr id="192" name="CustomShape 6"/>
          <p:cNvSpPr/>
          <p:nvPr/>
        </p:nvSpPr>
        <p:spPr>
          <a:xfrm>
            <a:off x="9601200" y="3566160"/>
            <a:ext cx="1735560" cy="164412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Lower Albedo</a:t>
            </a:r>
            <a:endParaRPr lang="en-US" sz="1800" b="0" strike="noStrike" spc="-1">
              <a:latin typeface="Arial"/>
            </a:endParaRPr>
          </a:p>
        </p:txBody>
      </p:sp>
      <p:sp>
        <p:nvSpPr>
          <p:cNvPr id="193" name="CustomShape 7"/>
          <p:cNvSpPr/>
          <p:nvPr/>
        </p:nvSpPr>
        <p:spPr>
          <a:xfrm rot="18335400">
            <a:off x="7874640" y="3143160"/>
            <a:ext cx="719640" cy="363960"/>
          </a:xfrm>
          <a:custGeom>
            <a:avLst/>
            <a:gdLst/>
            <a:ahLst/>
            <a:cxnLst/>
            <a:rect l="l" t="t" r="r" b="b"/>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4" name="CustomShape 8"/>
          <p:cNvSpPr/>
          <p:nvPr/>
        </p:nvSpPr>
        <p:spPr>
          <a:xfrm rot="13432800">
            <a:off x="9534600" y="3036960"/>
            <a:ext cx="726840" cy="363960"/>
          </a:xfrm>
          <a:custGeom>
            <a:avLst/>
            <a:gdLst/>
            <a:ahLst/>
            <a:cxnLst/>
            <a:rect l="l" t="t" r="r" b="b"/>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5" name="CustomShape 9"/>
          <p:cNvSpPr/>
          <p:nvPr/>
        </p:nvSpPr>
        <p:spPr>
          <a:xfrm rot="12000">
            <a:off x="8595720" y="4191840"/>
            <a:ext cx="735120" cy="363960"/>
          </a:xfrm>
          <a:custGeom>
            <a:avLst/>
            <a:gdLst/>
            <a:ahLst/>
            <a:cxnLst/>
            <a:rect l="l" t="t" r="r" b="b"/>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6" name="CustomShape 10"/>
          <p:cNvSpPr/>
          <p:nvPr/>
        </p:nvSpPr>
        <p:spPr>
          <a:xfrm>
            <a:off x="1188720" y="5029200"/>
            <a:ext cx="4570200" cy="60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en-US" sz="18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98"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99"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01"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02"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04"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Etc.</a:t>
            </a:r>
            <a:endParaRPr lang="en-US" sz="1800" b="0" strike="noStrike" spc="-1">
              <a:latin typeface="Arial"/>
            </a:endParaRPr>
          </a:p>
        </p:txBody>
      </p:sp>
      <p:sp>
        <p:nvSpPr>
          <p:cNvPr id="20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en-US" sz="2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07"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carbon footprint</a:t>
            </a:r>
            <a:r>
              <a:rPr lang="en-US" sz="1800" b="0" i="1" strike="noStrike" spc="-1">
                <a:solidFill>
                  <a:srgbClr val="000000"/>
                </a:solidFill>
                <a:latin typeface="DejaVu Sans"/>
                <a:ea typeface="DejaVu Sans"/>
              </a:rPr>
              <a:t> is a measure of the exclusive total amount of carbon dioxide</a:t>
            </a:r>
            <a:endParaRPr lang="en-US" sz="1800" b="0" strike="noStrike" spc="-1">
              <a:latin typeface="Arial"/>
            </a:endParaRPr>
          </a:p>
          <a:p>
            <a:pPr marL="360" algn="ctr">
              <a:lnSpc>
                <a:spcPct val="100000"/>
              </a:lnSpc>
              <a:spcBef>
                <a:spcPts val="360"/>
              </a:spcBef>
            </a:pPr>
            <a:r>
              <a:rPr lang="en-US" sz="1800" b="0" i="1" strike="noStrike" spc="-1">
                <a:solidFill>
                  <a:srgbClr val="000000"/>
                </a:solidFill>
                <a:latin typeface="DejaVu Sans"/>
                <a:ea typeface="DejaVu Sans"/>
              </a:rPr>
              <a:t>emissions that is directly and indirectly caused by an activity or is accumulated over the life stages of a product.</a:t>
            </a:r>
            <a:r>
              <a:rPr lang="en-US" sz="1800" b="0" strike="noStrike" spc="-1">
                <a:solidFill>
                  <a:srgbClr val="000000"/>
                </a:solidFill>
                <a:latin typeface="DejaVu Sans"/>
                <a:ea typeface="DejaVu Sans"/>
              </a:rPr>
              <a:t>”</a:t>
            </a:r>
            <a:endParaRPr lang="en-US" sz="1800" b="0" strike="noStrike" spc="-1">
              <a:latin typeface="Arial"/>
            </a:endParaRPr>
          </a:p>
        </p:txBody>
      </p:sp>
      <p:sp>
        <p:nvSpPr>
          <p:cNvPr id="20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a:t>
            </a:r>
            <a:endParaRPr lang="en-US" sz="2200" b="0" strike="noStrike" spc="-1">
              <a:latin typeface="Arial"/>
            </a:endParaRPr>
          </a:p>
        </p:txBody>
      </p:sp>
      <p:sp>
        <p:nvSpPr>
          <p:cNvPr id="209" name="CustomShape 4"/>
          <p:cNvSpPr/>
          <p:nvPr/>
        </p:nvSpPr>
        <p:spPr>
          <a:xfrm>
            <a:off x="335520" y="310896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5"/>
          <p:cNvSpPr/>
          <p:nvPr/>
        </p:nvSpPr>
        <p:spPr>
          <a:xfrm>
            <a:off x="270720" y="632268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T. Wiedmann, J. Minx. (2008). </a:t>
            </a:r>
            <a:r>
              <a:rPr lang="en-US" sz="900" b="0" i="1" strike="noStrike" spc="-1">
                <a:solidFill>
                  <a:srgbClr val="A6A6A6"/>
                </a:solidFill>
                <a:latin typeface="DejaVu Sans"/>
                <a:ea typeface="Roboto"/>
              </a:rPr>
              <a:t>A definition of ‘carbon footprint’, Ecological Economics Research Trends</a:t>
            </a:r>
            <a:r>
              <a:rPr lang="en-US" sz="900" b="0" strike="noStrike" spc="-1">
                <a:solidFill>
                  <a:srgbClr val="A6A6A6"/>
                </a:solidFill>
                <a:latin typeface="DejaVu Sans"/>
                <a:ea typeface="Roboto"/>
              </a:rPr>
              <a:t>.</a:t>
            </a:r>
            <a:endParaRPr lang="en-US" sz="9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1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en-US" sz="2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14"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first step to reducing your emissions is to know where you stand. Find out your #carbonfootprint with our new calculator &amp; share your pledge today!</a:t>
            </a:r>
            <a:r>
              <a:rPr lang="en-US" sz="1800" b="0" strike="noStrike" spc="-1">
                <a:solidFill>
                  <a:srgbClr val="000000"/>
                </a:solidFill>
                <a:latin typeface="DejaVu Sans"/>
                <a:ea typeface="DejaVu Sans"/>
              </a:rPr>
              <a:t>” - BP (British Petroleum)</a:t>
            </a:r>
            <a:endParaRPr lang="en-US" sz="1800" b="0" strike="noStrike" spc="-1">
              <a:latin typeface="Arial"/>
            </a:endParaRPr>
          </a:p>
        </p:txBody>
      </p:sp>
      <p:sp>
        <p:nvSpPr>
          <p:cNvPr id="21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en-US" sz="2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335520" y="4406760"/>
            <a:ext cx="10738080" cy="13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Climate Change – The Basics</a:t>
            </a:r>
            <a:endParaRPr lang="en-US" sz="3000" b="0" strike="noStrike" spc="-1">
              <a:latin typeface="Arial"/>
            </a:endParaRPr>
          </a:p>
        </p:txBody>
      </p:sp>
      <p:sp>
        <p:nvSpPr>
          <p:cNvPr id="97" name="CustomShape 2"/>
          <p:cNvSpPr/>
          <p:nvPr/>
        </p:nvSpPr>
        <p:spPr>
          <a:xfrm>
            <a:off x="335520" y="2906640"/>
            <a:ext cx="10738080" cy="1485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17" name="CustomShape 2"/>
          <p:cNvSpPr/>
          <p:nvPr/>
        </p:nvSpPr>
        <p:spPr>
          <a:xfrm>
            <a:off x="336240" y="1600920"/>
            <a:ext cx="10857240" cy="387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en-US" sz="2000" b="0" strike="noStrike" spc="-1">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en-US" sz="2000" b="0" strike="noStrike" spc="-1">
              <a:latin typeface="Arial"/>
            </a:endParaRPr>
          </a:p>
          <a:p>
            <a:pPr>
              <a:lnSpc>
                <a:spcPct val="100000"/>
              </a:lnSpc>
            </a:pPr>
            <a:endParaRPr lang="en-US" sz="2000" b="0" strike="noStrike" spc="-1">
              <a:latin typeface="Arial"/>
            </a:endParaRPr>
          </a:p>
        </p:txBody>
      </p:sp>
      <p:sp>
        <p:nvSpPr>
          <p:cNvPr id="218" name="CustomShape 3"/>
          <p:cNvSpPr/>
          <p:nvPr/>
        </p:nvSpPr>
        <p:spPr>
          <a:xfrm>
            <a:off x="270720" y="632268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en-US" sz="900" b="0" strike="noStrike" spc="-1">
              <a:latin typeface="Arial"/>
            </a:endParaRPr>
          </a:p>
        </p:txBody>
      </p:sp>
      <p:sp>
        <p:nvSpPr>
          <p:cNvPr id="219"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en-US" sz="2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21" name="CustomShape 2"/>
          <p:cNvSpPr/>
          <p:nvPr/>
        </p:nvSpPr>
        <p:spPr>
          <a:xfrm>
            <a:off x="336240" y="1600920"/>
            <a:ext cx="10857240" cy="387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en-US" sz="2000" b="0" strike="noStrike" spc="-1">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en-US" sz="2000" b="0" strike="noStrike" spc="-1">
              <a:latin typeface="Arial"/>
            </a:endParaRPr>
          </a:p>
          <a:p>
            <a:pPr>
              <a:lnSpc>
                <a:spcPct val="100000"/>
              </a:lnSpc>
            </a:pPr>
            <a:endParaRPr lang="en-US" sz="2000" b="0" strike="noStrike" spc="-1">
              <a:latin typeface="Arial"/>
            </a:endParaRPr>
          </a:p>
        </p:txBody>
      </p:sp>
      <p:sp>
        <p:nvSpPr>
          <p:cNvPr id="222" name="CustomShape 3"/>
          <p:cNvSpPr/>
          <p:nvPr/>
        </p:nvSpPr>
        <p:spPr>
          <a:xfrm>
            <a:off x="270720" y="632268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en-US" sz="900" b="0" strike="noStrike" spc="-1">
              <a:latin typeface="Arial"/>
            </a:endParaRPr>
          </a:p>
        </p:txBody>
      </p:sp>
      <p:sp>
        <p:nvSpPr>
          <p:cNvPr id="223" name="CustomShape 4"/>
          <p:cNvSpPr/>
          <p:nvPr/>
        </p:nvSpPr>
        <p:spPr>
          <a:xfrm>
            <a:off x="3566160" y="3017520"/>
            <a:ext cx="5023800" cy="273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en-US" sz="1400" b="0" strike="noStrike" spc="-1">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en-US" sz="1400" b="0" strike="noStrike" spc="-1">
              <a:latin typeface="Arial"/>
            </a:endParaRPr>
          </a:p>
        </p:txBody>
      </p:sp>
      <p:sp>
        <p:nvSpPr>
          <p:cNvPr id="224" name="CustomShape 5"/>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en-US" sz="2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226" name="CustomShape 2"/>
          <p:cNvSpPr/>
          <p:nvPr/>
        </p:nvSpPr>
        <p:spPr>
          <a:xfrm>
            <a:off x="336240" y="1600920"/>
            <a:ext cx="10857240" cy="387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en-US" sz="2000" b="0" strike="noStrike" spc="-1">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en-US" sz="2000" b="0" strike="noStrike" spc="-1">
              <a:latin typeface="Arial"/>
            </a:endParaRPr>
          </a:p>
          <a:p>
            <a:pPr>
              <a:lnSpc>
                <a:spcPct val="100000"/>
              </a:lnSpc>
            </a:pPr>
            <a:endParaRPr lang="en-US" sz="2000" b="0" strike="noStrike" spc="-1">
              <a:latin typeface="Arial"/>
            </a:endParaRPr>
          </a:p>
        </p:txBody>
      </p:sp>
      <p:sp>
        <p:nvSpPr>
          <p:cNvPr id="227" name="CustomShape 3"/>
          <p:cNvSpPr/>
          <p:nvPr/>
        </p:nvSpPr>
        <p:spPr>
          <a:xfrm>
            <a:off x="270720" y="632268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en-US" sz="900" b="0" strike="noStrike" spc="-1">
              <a:latin typeface="Arial"/>
            </a:endParaRPr>
          </a:p>
        </p:txBody>
      </p:sp>
      <p:sp>
        <p:nvSpPr>
          <p:cNvPr id="228" name="CustomShape 4"/>
          <p:cNvSpPr/>
          <p:nvPr/>
        </p:nvSpPr>
        <p:spPr>
          <a:xfrm>
            <a:off x="3566160" y="3017520"/>
            <a:ext cx="5023800" cy="273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en-US" sz="1400" b="0" strike="noStrike" spc="-1">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en-US" sz="1400" b="0" strike="noStrike" spc="-1">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en-US" sz="1400" b="0" strike="noStrike" spc="-1">
              <a:latin typeface="Arial"/>
            </a:endParaRPr>
          </a:p>
        </p:txBody>
      </p:sp>
      <p:sp>
        <p:nvSpPr>
          <p:cNvPr id="229" name="CustomShape 5"/>
          <p:cNvSpPr/>
          <p:nvPr/>
        </p:nvSpPr>
        <p:spPr>
          <a:xfrm>
            <a:off x="2743200" y="5760720"/>
            <a:ext cx="5389560" cy="85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400" b="0" u="sng" strike="noStrike" spc="-1">
                <a:solidFill>
                  <a:srgbClr val="000000"/>
                </a:solidFill>
                <a:uFillTx/>
                <a:latin typeface="DejaVu Sans"/>
                <a:ea typeface="DejaVu Sans"/>
              </a:rPr>
              <a:t>Blaming individuals and denying any responsibility → great strategy!</a:t>
            </a:r>
            <a:endParaRPr lang="en-US" sz="1400" b="0" strike="noStrike" spc="-1">
              <a:latin typeface="Arial"/>
            </a:endParaRPr>
          </a:p>
        </p:txBody>
      </p:sp>
      <p:sp>
        <p:nvSpPr>
          <p:cNvPr id="230" name="CustomShape 6"/>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en-US" sz="22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335520" y="4406760"/>
            <a:ext cx="10738080" cy="13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How much Time do we Have left?</a:t>
            </a:r>
            <a:endParaRPr lang="en-US" sz="3000" b="0" strike="noStrike" spc="-1">
              <a:latin typeface="Arial"/>
            </a:endParaRPr>
          </a:p>
        </p:txBody>
      </p:sp>
      <p:sp>
        <p:nvSpPr>
          <p:cNvPr id="232" name="CustomShape 2"/>
          <p:cNvSpPr/>
          <p:nvPr/>
        </p:nvSpPr>
        <p:spPr>
          <a:xfrm>
            <a:off x="335520" y="2906640"/>
            <a:ext cx="10738080" cy="1485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34"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pic>
        <p:nvPicPr>
          <p:cNvPr id="235" name="Grafik 234"/>
          <p:cNvPicPr/>
          <p:nvPr/>
        </p:nvPicPr>
        <p:blipFill>
          <a:blip r:embed="rId2"/>
          <a:stretch/>
        </p:blipFill>
        <p:spPr>
          <a:xfrm>
            <a:off x="1235880" y="1271160"/>
            <a:ext cx="9272880" cy="52142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sp>
      <p:sp>
        <p:nvSpPr>
          <p:cNvPr id="237"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sp>
      <p:sp>
        <p:nvSpPr>
          <p:cNvPr id="238" name="CustomShape 3"/>
          <p:cNvSpPr/>
          <p:nvPr/>
        </p:nvSpPr>
        <p:spPr>
          <a:xfrm>
            <a:off x="4206240" y="721800"/>
            <a:ext cx="1086120" cy="335160"/>
          </a:xfrm>
          <a:prstGeom prst="rect">
            <a:avLst/>
          </a:prstGeom>
          <a:noFill/>
          <a:ln>
            <a:noFill/>
          </a:ln>
        </p:spPr>
        <p:style>
          <a:lnRef idx="0">
            <a:scrgbClr r="0" g="0" b="0"/>
          </a:lnRef>
          <a:fillRef idx="0">
            <a:scrgbClr r="0" g="0" b="0"/>
          </a:fillRef>
          <a:effectRef idx="0">
            <a:scrgbClr r="0" g="0" b="0"/>
          </a:effectRef>
          <a:fontRef idx="minor"/>
        </p:style>
      </p:sp>
      <p:sp>
        <p:nvSpPr>
          <p:cNvPr id="239" name="CustomShape 4"/>
          <p:cNvSpPr/>
          <p:nvPr/>
        </p:nvSpPr>
        <p:spPr>
          <a:xfrm>
            <a:off x="2377440" y="3056040"/>
            <a:ext cx="6666840" cy="114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800" b="0" i="1" strike="noStrike" spc="-1">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lang="en-US" sz="1800" b="0" strike="noStrike" spc="-1">
              <a:latin typeface="Arial"/>
            </a:endParaRPr>
          </a:p>
        </p:txBody>
      </p:sp>
      <p:sp>
        <p:nvSpPr>
          <p:cNvPr id="240" name="CustomShape 5"/>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42"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We are experiencing a car crash in slow motion and instead of hitting the breaks we are flooring the gas pedal.</a:t>
            </a:r>
            <a:endParaRPr lang="en-US" sz="1800" b="0" strike="noStrike" spc="-1">
              <a:latin typeface="Arial"/>
            </a:endParaRPr>
          </a:p>
        </p:txBody>
      </p:sp>
      <p:sp>
        <p:nvSpPr>
          <p:cNvPr id="24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45"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46"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Average Surface Temperature</a:t>
            </a:r>
            <a:endParaRPr lang="en-US" sz="2200" b="0" strike="noStrike" spc="-1">
              <a:latin typeface="Arial"/>
            </a:endParaRPr>
          </a:p>
        </p:txBody>
      </p:sp>
      <p:sp>
        <p:nvSpPr>
          <p:cNvPr id="247" name="CustomShape 4"/>
          <p:cNvSpPr/>
          <p:nvPr/>
        </p:nvSpPr>
        <p:spPr>
          <a:xfrm>
            <a:off x="263520" y="6492240"/>
            <a:ext cx="77742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Efbrazil – https://commons.wikimedia.org/wiki/File:Global_Temperature_And_Forces.svg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248" name="Grafik 247"/>
          <p:cNvPicPr/>
          <p:nvPr/>
        </p:nvPicPr>
        <p:blipFill>
          <a:blip r:embed="rId3"/>
          <a:stretch/>
        </p:blipFill>
        <p:spPr>
          <a:xfrm>
            <a:off x="2651760" y="1686600"/>
            <a:ext cx="6119640" cy="479880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50"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u="sng" strike="noStrike" spc="-1">
                <a:solidFill>
                  <a:srgbClr val="0000FF"/>
                </a:solidFill>
                <a:uFillTx/>
                <a:latin typeface="DejaVu Sans"/>
                <a:ea typeface="DejaVu Sans"/>
                <a:hlinkClick r:id="rId2"/>
              </a:rPr>
              <a:t>Link</a:t>
            </a:r>
            <a:endParaRPr lang="en-US" sz="1800" b="0" strike="noStrike" spc="-1">
              <a:latin typeface="Arial"/>
            </a:endParaRPr>
          </a:p>
        </p:txBody>
      </p:sp>
      <p:sp>
        <p:nvSpPr>
          <p:cNvPr id="251"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Hanover on the Côte d'Azur (South of France)</a:t>
            </a:r>
            <a:endParaRPr lang="en-US" sz="2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53"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54"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55" name="CustomShape 4"/>
          <p:cNvSpPr/>
          <p:nvPr/>
        </p:nvSpPr>
        <p:spPr>
          <a:xfrm>
            <a:off x="263520" y="649224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p:txBody>
      </p:sp>
      <p:pic>
        <p:nvPicPr>
          <p:cNvPr id="256" name="Grafik 255"/>
          <p:cNvPicPr/>
          <p:nvPr/>
        </p:nvPicPr>
        <p:blipFill>
          <a:blip r:embed="rId3"/>
          <a:srcRect t="8760"/>
          <a:stretch/>
        </p:blipFill>
        <p:spPr>
          <a:xfrm>
            <a:off x="2710440" y="1643400"/>
            <a:ext cx="6244560" cy="4842720"/>
          </a:xfrm>
          <a:prstGeom prst="rect">
            <a:avLst/>
          </a:prstGeom>
          <a:ln>
            <a:noFill/>
          </a:ln>
        </p:spPr>
      </p:pic>
      <p:sp>
        <p:nvSpPr>
          <p:cNvPr id="257" name="CustomShape 5"/>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GHG Emission Pathways (2019)</a:t>
            </a:r>
            <a:endParaRPr lang="en-US" sz="2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99"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sp>
      <p:sp>
        <p:nvSpPr>
          <p:cNvPr id="100"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en-US" sz="22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sp>
      <p:sp>
        <p:nvSpPr>
          <p:cNvPr id="259"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sp>
      <p:sp>
        <p:nvSpPr>
          <p:cNvPr id="260" name="CustomShape 3"/>
          <p:cNvSpPr/>
          <p:nvPr/>
        </p:nvSpPr>
        <p:spPr>
          <a:xfrm>
            <a:off x="4206240" y="721800"/>
            <a:ext cx="1086120" cy="335160"/>
          </a:xfrm>
          <a:prstGeom prst="rect">
            <a:avLst/>
          </a:prstGeom>
          <a:noFill/>
          <a:ln>
            <a:noFill/>
          </a:ln>
        </p:spPr>
        <p:style>
          <a:lnRef idx="0">
            <a:scrgbClr r="0" g="0" b="0"/>
          </a:lnRef>
          <a:fillRef idx="0">
            <a:scrgbClr r="0" g="0" b="0"/>
          </a:fillRef>
          <a:effectRef idx="0">
            <a:scrgbClr r="0" g="0" b="0"/>
          </a:effectRef>
          <a:fontRef idx="minor"/>
        </p:style>
      </p:sp>
      <p:sp>
        <p:nvSpPr>
          <p:cNvPr id="261" name="CustomShape 4"/>
          <p:cNvSpPr/>
          <p:nvPr/>
        </p:nvSpPr>
        <p:spPr>
          <a:xfrm>
            <a:off x="2377440" y="3056040"/>
            <a:ext cx="6666840" cy="114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en-US" sz="1800" b="0" strike="noStrike" spc="-1">
              <a:latin typeface="Arial"/>
            </a:endParaRPr>
          </a:p>
        </p:txBody>
      </p:sp>
      <p:sp>
        <p:nvSpPr>
          <p:cNvPr id="262" name="CustomShape 5"/>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63" name="CustomShape 6"/>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a:t>
            </a:r>
            <a:endParaRPr lang="en-US" sz="2200" b="0" strike="noStrike" spc="-1">
              <a:latin typeface="Arial"/>
            </a:endParaRPr>
          </a:p>
        </p:txBody>
      </p:sp>
      <p:pic>
        <p:nvPicPr>
          <p:cNvPr id="264" name="Grafik 263"/>
          <p:cNvPicPr/>
          <p:nvPr/>
        </p:nvPicPr>
        <p:blipFill>
          <a:blip r:embed="rId2"/>
          <a:stretch/>
        </p:blipFill>
        <p:spPr>
          <a:xfrm>
            <a:off x="7406640" y="4208400"/>
            <a:ext cx="3838680" cy="2556360"/>
          </a:xfrm>
          <a:prstGeom prst="rect">
            <a:avLst/>
          </a:prstGeom>
          <a:ln>
            <a:noFill/>
          </a:ln>
        </p:spPr>
      </p:pic>
      <p:sp>
        <p:nvSpPr>
          <p:cNvPr id="265" name="CustomShape 7"/>
          <p:cNvSpPr/>
          <p:nvPr/>
        </p:nvSpPr>
        <p:spPr>
          <a:xfrm>
            <a:off x="263520" y="6492240"/>
            <a:ext cx="77742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Tim Dennell – https://www.flickr.com/photos/shefftim/51662049870/ – </a:t>
            </a:r>
            <a:r>
              <a:rPr lang="en-US" sz="900" b="0" u="sng" strike="noStrike" spc="-1">
                <a:solidFill>
                  <a:srgbClr val="0000FF"/>
                </a:solidFill>
                <a:uFillTx/>
                <a:latin typeface="Roboto"/>
                <a:ea typeface="Roboto"/>
                <a:hlinkClick r:id="rId3"/>
              </a:rPr>
              <a:t>CC BY-NC 2.0</a:t>
            </a:r>
            <a:r>
              <a:rPr lang="en-US" sz="900" b="0" strike="noStrike" spc="-1">
                <a:solidFill>
                  <a:srgbClr val="A6A6A6"/>
                </a:solidFill>
                <a:latin typeface="Roboto"/>
                <a:ea typeface="Roboto"/>
              </a:rPr>
              <a:t>.</a:t>
            </a:r>
            <a:endParaRPr lang="en-US" sz="9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67"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2°C → 13.9 times every 50 years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en-US" sz="1800" b="0" strike="noStrike" spc="-1">
              <a:latin typeface="Arial"/>
            </a:endParaRPr>
          </a:p>
        </p:txBody>
      </p:sp>
      <p:sp>
        <p:nvSpPr>
          <p:cNvPr id="26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69"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en-US" sz="2200" b="0" strike="noStrike" spc="-1">
              <a:latin typeface="Arial"/>
            </a:endParaRPr>
          </a:p>
        </p:txBody>
      </p:sp>
      <p:sp>
        <p:nvSpPr>
          <p:cNvPr id="270" name="CustomShape 5"/>
          <p:cNvSpPr/>
          <p:nvPr/>
        </p:nvSpPr>
        <p:spPr>
          <a:xfrm>
            <a:off x="263520" y="6311160"/>
            <a:ext cx="10611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en-US" sz="9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72"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en-US" sz="1800" b="0" strike="noStrike" spc="-1">
              <a:latin typeface="Arial"/>
            </a:endParaRPr>
          </a:p>
        </p:txBody>
      </p:sp>
      <p:sp>
        <p:nvSpPr>
          <p:cNvPr id="27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74"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en-US" sz="2200" b="0" strike="noStrike" spc="-1">
              <a:latin typeface="Arial"/>
            </a:endParaRPr>
          </a:p>
        </p:txBody>
      </p:sp>
      <p:sp>
        <p:nvSpPr>
          <p:cNvPr id="275" name="CustomShape 5"/>
          <p:cNvSpPr/>
          <p:nvPr/>
        </p:nvSpPr>
        <p:spPr>
          <a:xfrm>
            <a:off x="263520" y="6311160"/>
            <a:ext cx="10611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en-US" sz="9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77"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3°C → 27.4 times every 50 years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4°C → 39.2 times every 50 years</a:t>
            </a:r>
            <a:endParaRPr lang="en-US" sz="1800" b="0" strike="noStrike" spc="-1">
              <a:latin typeface="Arial"/>
            </a:endParaRPr>
          </a:p>
        </p:txBody>
      </p:sp>
      <p:sp>
        <p:nvSpPr>
          <p:cNvPr id="27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79"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en-US" sz="2200" b="0" strike="noStrike" spc="-1">
              <a:latin typeface="Arial"/>
            </a:endParaRPr>
          </a:p>
        </p:txBody>
      </p:sp>
      <p:sp>
        <p:nvSpPr>
          <p:cNvPr id="280" name="CustomShape 5"/>
          <p:cNvSpPr/>
          <p:nvPr/>
        </p:nvSpPr>
        <p:spPr>
          <a:xfrm>
            <a:off x="263520" y="6311160"/>
            <a:ext cx="10611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en-US" sz="9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82"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Sydney → 11 days/year instead of 3.1 days/year</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en-US" sz="1800" b="0" strike="noStrike" spc="-1">
              <a:latin typeface="Arial"/>
            </a:endParaRPr>
          </a:p>
        </p:txBody>
      </p:sp>
      <p:sp>
        <p:nvSpPr>
          <p:cNvPr id="28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84"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en-US" sz="2200" b="0" strike="noStrike" spc="-1">
              <a:latin typeface="Arial"/>
            </a:endParaRPr>
          </a:p>
        </p:txBody>
      </p:sp>
      <p:sp>
        <p:nvSpPr>
          <p:cNvPr id="285" name="CustomShape 5"/>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en-US" sz="9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87"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en-US" sz="1800" b="0" strike="noStrike" spc="-1">
              <a:latin typeface="Arial"/>
            </a:endParaRPr>
          </a:p>
        </p:txBody>
      </p:sp>
      <p:sp>
        <p:nvSpPr>
          <p:cNvPr id="28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89"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en-US" sz="2200" b="0" strike="noStrike" spc="-1">
              <a:latin typeface="Arial"/>
            </a:endParaRPr>
          </a:p>
        </p:txBody>
      </p:sp>
      <p:sp>
        <p:nvSpPr>
          <p:cNvPr id="290" name="CustomShape 5"/>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en-US" sz="9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92"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en-US" sz="1800" b="0" strike="noStrike" spc="-1">
              <a:latin typeface="Arial"/>
            </a:endParaRPr>
          </a:p>
        </p:txBody>
      </p:sp>
      <p:sp>
        <p:nvSpPr>
          <p:cNvPr id="29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94"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en-US" sz="2200" b="0" strike="noStrike" spc="-1">
              <a:latin typeface="Arial"/>
            </a:endParaRPr>
          </a:p>
        </p:txBody>
      </p:sp>
      <p:sp>
        <p:nvSpPr>
          <p:cNvPr id="295" name="CustomShape 5"/>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en-US" sz="9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297"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Darwin → </a:t>
            </a:r>
            <a:r>
              <a:rPr lang="en-US" sz="1800" b="1" u="sng" strike="noStrike" spc="-1">
                <a:solidFill>
                  <a:srgbClr val="000000"/>
                </a:solidFill>
                <a:uFillTx/>
                <a:latin typeface="DejaVu Sans"/>
                <a:ea typeface="DejaVu Sans"/>
              </a:rPr>
              <a:t>265</a:t>
            </a:r>
            <a:r>
              <a:rPr lang="en-US" sz="1800" b="0" strike="noStrike" spc="-1">
                <a:solidFill>
                  <a:srgbClr val="000000"/>
                </a:solidFill>
                <a:latin typeface="DejaVu Sans"/>
                <a:ea typeface="DejaVu Sans"/>
              </a:rPr>
              <a:t> days/year instead of 11 days/year</a:t>
            </a:r>
            <a:endParaRPr lang="en-US" sz="1800" b="0" strike="noStrike" spc="-1">
              <a:latin typeface="Arial"/>
            </a:endParaRPr>
          </a:p>
        </p:txBody>
      </p:sp>
      <p:sp>
        <p:nvSpPr>
          <p:cNvPr id="29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299"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en-US" sz="2200" b="0" strike="noStrike" spc="-1">
              <a:latin typeface="Arial"/>
            </a:endParaRPr>
          </a:p>
        </p:txBody>
      </p:sp>
      <p:sp>
        <p:nvSpPr>
          <p:cNvPr id="300" name="CustomShape 5"/>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en-US" sz="9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0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0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Biodiversity (Coral Reef Example)</a:t>
            </a:r>
            <a:endParaRPr lang="en-US" sz="2200" b="0" strike="noStrike" spc="-1">
              <a:latin typeface="Arial"/>
            </a:endParaRPr>
          </a:p>
        </p:txBody>
      </p:sp>
      <p:sp>
        <p:nvSpPr>
          <p:cNvPr id="304"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https://www.ipcc.ch/sr15/chapter/spm/</a:t>
            </a:r>
            <a:endParaRPr lang="en-US" sz="900" b="0" strike="noStrike" spc="-1">
              <a:latin typeface="Arial"/>
            </a:endParaRPr>
          </a:p>
        </p:txBody>
      </p:sp>
      <p:sp>
        <p:nvSpPr>
          <p:cNvPr id="305"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70 to 90% of coral reefs will die off worldwide</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99% of coral reefs will die off worldwide</a:t>
            </a:r>
            <a:endParaRPr lang="en-US" sz="1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07"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0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09"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en-US" sz="900" b="0" strike="noStrike" spc="-1">
              <a:latin typeface="Arial"/>
            </a:endParaRPr>
          </a:p>
        </p:txBody>
      </p:sp>
      <p:sp>
        <p:nvSpPr>
          <p:cNvPr id="310"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2°C →  36% of land to extreme rainfall and cause average rainfall to rise 4%</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 Half a degree of warming would double the effects</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02"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FFFFFF"/>
                </a:solidFill>
                <a:latin typeface="DejaVu Sans"/>
                <a:ea typeface="DejaVu Sans"/>
              </a:rPr>
              <a:t>“</a:t>
            </a:r>
            <a:r>
              <a:rPr lang="en-US" sz="1800" b="1" i="1" u="sng" strike="noStrike" spc="-1">
                <a:solidFill>
                  <a:srgbClr val="FFFFFF"/>
                </a:solidFill>
                <a:uFillTx/>
                <a:latin typeface="DejaVu Sans"/>
                <a:ea typeface="DejaVu Sans"/>
              </a:rPr>
              <a:t>Weather condition</a:t>
            </a:r>
            <a:r>
              <a:rPr lang="en-US" sz="1800" b="0" i="1" strike="noStrike" spc="-1">
                <a:solidFill>
                  <a:srgbClr val="FFFFFF"/>
                </a:solidFill>
                <a:latin typeface="DejaVu Sans"/>
                <a:ea typeface="DejaVu Sans"/>
              </a:rPr>
              <a:t> is the regional weather </a:t>
            </a:r>
            <a:r>
              <a:rPr lang="en-US" sz="1800" b="0" i="1" u="sng" strike="noStrike" spc="-1">
                <a:solidFill>
                  <a:srgbClr val="FFFFFF"/>
                </a:solidFill>
                <a:uFillTx/>
                <a:latin typeface="DejaVu Sans"/>
                <a:ea typeface="DejaVu Sans"/>
              </a:rPr>
              <a:t>during a defined time period</a:t>
            </a:r>
            <a:r>
              <a:rPr lang="en-US" sz="1800" b="0" i="1" strike="noStrike" spc="-1">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en-US" sz="1800" b="0" strike="noStrike" spc="-1">
              <a:latin typeface="Arial"/>
            </a:endParaRPr>
          </a:p>
        </p:txBody>
      </p:sp>
      <p:sp>
        <p:nvSpPr>
          <p:cNvPr id="10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en-US" sz="2200" b="0" strike="noStrike" spc="-1">
              <a:latin typeface="Arial"/>
            </a:endParaRPr>
          </a:p>
        </p:txBody>
      </p:sp>
      <p:sp>
        <p:nvSpPr>
          <p:cNvPr id="104" name="CustomShape 4"/>
          <p:cNvSpPr/>
          <p:nvPr/>
        </p:nvSpPr>
        <p:spPr>
          <a:xfrm>
            <a:off x="360720" y="228600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5"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en-US" sz="9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1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1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14"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en-US" sz="900" b="0" strike="noStrike" spc="-1">
              <a:latin typeface="Arial"/>
            </a:endParaRPr>
          </a:p>
        </p:txBody>
      </p:sp>
      <p:sp>
        <p:nvSpPr>
          <p:cNvPr id="315"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36% of land to extreme rainfall and cause average rainfall to rise 4%</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Half a degree of warming would double the effects</a:t>
            </a:r>
            <a:endParaRPr lang="en-US" sz="1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17"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1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19"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en-US" sz="900" b="0" strike="noStrike" spc="-1">
              <a:latin typeface="Arial"/>
            </a:endParaRPr>
          </a:p>
        </p:txBody>
      </p:sp>
      <p:sp>
        <p:nvSpPr>
          <p:cNvPr id="320"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globally</a:t>
            </a:r>
            <a:r>
              <a:rPr lang="en-US" sz="1800" b="0" strike="noStrike" spc="-1">
                <a:solidFill>
                  <a:srgbClr val="000000"/>
                </a:solidFill>
                <a:latin typeface="DejaVu Sans"/>
                <a:ea typeface="DejaVu Sans"/>
              </a:rPr>
              <a:t>):</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4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10 months</a:t>
            </a:r>
            <a:endParaRPr lang="en-US" sz="18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22"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2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24"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en-US" sz="900" b="0" strike="noStrike" spc="-1">
              <a:latin typeface="Arial"/>
            </a:endParaRPr>
          </a:p>
        </p:txBody>
      </p:sp>
      <p:sp>
        <p:nvSpPr>
          <p:cNvPr id="325" name="CustomShape 5"/>
          <p:cNvSpPr/>
          <p:nvPr/>
        </p:nvSpPr>
        <p:spPr>
          <a:xfrm>
            <a:off x="335520" y="1268280"/>
            <a:ext cx="468864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en-US" sz="1800" b="0" strike="noStrike" spc="-1">
              <a:latin typeface="Arial"/>
            </a:endParaRPr>
          </a:p>
        </p:txBody>
      </p:sp>
      <p:sp>
        <p:nvSpPr>
          <p:cNvPr id="326" name="CustomShape 6"/>
          <p:cNvSpPr/>
          <p:nvPr/>
        </p:nvSpPr>
        <p:spPr>
          <a:xfrm>
            <a:off x="4937760" y="1460160"/>
            <a:ext cx="441216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Extreme case → North Africa:</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1.5°C → 7 months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2.0°C → 20 months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3.0°C → </a:t>
            </a:r>
            <a:r>
              <a:rPr lang="en-US" sz="1800" b="1" strike="noStrike" spc="-1">
                <a:solidFill>
                  <a:srgbClr val="FFFFFF"/>
                </a:solidFill>
                <a:latin typeface="DejaVu Sans"/>
                <a:ea typeface="DejaVu Sans"/>
              </a:rPr>
              <a:t>60 months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28"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29"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30"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en-US" sz="900" b="0" strike="noStrike" spc="-1">
              <a:latin typeface="Arial"/>
            </a:endParaRPr>
          </a:p>
        </p:txBody>
      </p:sp>
      <p:sp>
        <p:nvSpPr>
          <p:cNvPr id="331" name="CustomShape 5"/>
          <p:cNvSpPr/>
          <p:nvPr/>
        </p:nvSpPr>
        <p:spPr>
          <a:xfrm>
            <a:off x="335520" y="1268280"/>
            <a:ext cx="468864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en-US" sz="1800" b="0" strike="noStrike" spc="-1">
              <a:latin typeface="Arial"/>
            </a:endParaRPr>
          </a:p>
        </p:txBody>
      </p:sp>
      <p:sp>
        <p:nvSpPr>
          <p:cNvPr id="332" name="CustomShape 6"/>
          <p:cNvSpPr/>
          <p:nvPr/>
        </p:nvSpPr>
        <p:spPr>
          <a:xfrm>
            <a:off x="4937760" y="1460160"/>
            <a:ext cx="441216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case → North Africa:</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7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20 months</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a:t>
            </a:r>
            <a:r>
              <a:rPr lang="en-US" sz="1800" b="1" strike="noStrike" spc="-1">
                <a:solidFill>
                  <a:srgbClr val="000000"/>
                </a:solidFill>
                <a:latin typeface="DejaVu Sans"/>
                <a:ea typeface="DejaVu Sans"/>
              </a:rPr>
              <a:t>60 months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34"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3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36"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en-US" sz="900" b="0" strike="noStrike" spc="-1">
              <a:latin typeface="Arial"/>
            </a:endParaRPr>
          </a:p>
        </p:txBody>
      </p:sp>
      <p:sp>
        <p:nvSpPr>
          <p:cNvPr id="337"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resource wars?</a:t>
            </a:r>
            <a:endParaRPr lang="en-US" sz="18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39"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40"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en-US" sz="2200" b="0" strike="noStrike" spc="-1">
              <a:latin typeface="Arial"/>
            </a:endParaRPr>
          </a:p>
        </p:txBody>
      </p:sp>
      <p:sp>
        <p:nvSpPr>
          <p:cNvPr id="341"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en-US" sz="900" b="0" strike="noStrike" spc="-1">
              <a:latin typeface="Arial"/>
            </a:endParaRPr>
          </a:p>
        </p:txBody>
      </p:sp>
      <p:sp>
        <p:nvSpPr>
          <p:cNvPr id="342"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resource wars?</a:t>
            </a:r>
            <a:endParaRPr lang="en-US" sz="18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44"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4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en-US" sz="2200" b="0" strike="noStrike" spc="-1">
              <a:latin typeface="Arial"/>
            </a:endParaRPr>
          </a:p>
        </p:txBody>
      </p:sp>
      <p:sp>
        <p:nvSpPr>
          <p:cNvPr id="346"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en-US" sz="900" b="0" strike="noStrike" spc="-1">
              <a:latin typeface="Arial"/>
            </a:endParaRPr>
          </a:p>
        </p:txBody>
      </p:sp>
      <p:sp>
        <p:nvSpPr>
          <p:cNvPr id="347"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Global GDP in 2100 (per capita)</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-8% </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-13%</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Annual flood damage losses from sea level rise:</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$10.2tn</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$11.7tn</a:t>
            </a:r>
            <a:endParaRPr lang="en-US" sz="1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49"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50"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en-US" sz="2200" b="0" strike="noStrike" spc="-1">
              <a:latin typeface="Arial"/>
            </a:endParaRPr>
          </a:p>
        </p:txBody>
      </p:sp>
      <p:sp>
        <p:nvSpPr>
          <p:cNvPr id="351" name="CustomShape 4"/>
          <p:cNvSpPr/>
          <p:nvPr/>
        </p:nvSpPr>
        <p:spPr>
          <a:xfrm>
            <a:off x="263520" y="631116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en-US" sz="900" b="0" strike="noStrike" spc="-1">
              <a:latin typeface="Arial"/>
            </a:endParaRPr>
          </a:p>
        </p:txBody>
      </p:sp>
      <p:sp>
        <p:nvSpPr>
          <p:cNvPr id="352" name="CustomShape 5"/>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Increase of economic damages from river flooding</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Germany</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608%</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789%</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1234%</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UK</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1206%</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1219%</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6543%</a:t>
            </a:r>
            <a:endParaRPr lang="en-US" sz="1800" b="0" strike="noStrike" spc="-1">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Hungary</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3165%</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2442%</a:t>
            </a:r>
            <a:endParaRPr lang="en-US" sz="1800" b="0" strike="noStrike" spc="-1">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4312%</a:t>
            </a:r>
            <a:endParaRPr lang="en-US" sz="18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54"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1" strike="noStrike" spc="-1">
                <a:solidFill>
                  <a:srgbClr val="FFFFFF"/>
                </a:solidFill>
                <a:latin typeface="DejaVu Sans"/>
                <a:ea typeface="DejaVu Sans"/>
              </a:rPr>
              <a:t>→ We have 30 month left!</a:t>
            </a:r>
            <a:endParaRPr lang="en-US" sz="1800" b="0" strike="noStrike" spc="-1">
              <a:latin typeface="Arial"/>
            </a:endParaRPr>
          </a:p>
        </p:txBody>
      </p:sp>
      <p:sp>
        <p:nvSpPr>
          <p:cNvPr id="355"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56"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en-US" sz="2200" b="0" strike="noStrike" spc="-1">
              <a:latin typeface="Arial"/>
            </a:endParaRPr>
          </a:p>
        </p:txBody>
      </p:sp>
      <p:sp>
        <p:nvSpPr>
          <p:cNvPr id="357" name="CustomShape 5"/>
          <p:cNvSpPr/>
          <p:nvPr/>
        </p:nvSpPr>
        <p:spPr>
          <a:xfrm>
            <a:off x="365760" y="2692800"/>
            <a:ext cx="10331280" cy="1234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8" name="CustomShape 6"/>
          <p:cNvSpPr/>
          <p:nvPr/>
        </p:nvSpPr>
        <p:spPr>
          <a:xfrm>
            <a:off x="263520" y="649224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en-US" sz="9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How Much Time Do We Have Left?</a:t>
            </a:r>
            <a:endParaRPr lang="en-US" sz="2400" b="0" strike="noStrike" spc="-1">
              <a:latin typeface="Arial"/>
            </a:endParaRPr>
          </a:p>
        </p:txBody>
      </p:sp>
      <p:sp>
        <p:nvSpPr>
          <p:cNvPr id="360" name="CustomShape 2"/>
          <p:cNvSpPr/>
          <p:nvPr/>
        </p:nvSpPr>
        <p:spPr>
          <a:xfrm>
            <a:off x="335520" y="1268280"/>
            <a:ext cx="106300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1" strike="noStrike" spc="-1">
                <a:solidFill>
                  <a:srgbClr val="000000"/>
                </a:solidFill>
                <a:latin typeface="DejaVu Sans"/>
                <a:ea typeface="DejaVu Sans"/>
              </a:rPr>
              <a:t>→ We have 29 month left!</a:t>
            </a:r>
            <a:endParaRPr lang="en-US" sz="1800" b="0" strike="noStrike" spc="-1">
              <a:latin typeface="Arial"/>
            </a:endParaRPr>
          </a:p>
        </p:txBody>
      </p:sp>
      <p:sp>
        <p:nvSpPr>
          <p:cNvPr id="361"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sp>
      <p:sp>
        <p:nvSpPr>
          <p:cNvPr id="362" name="CustomShape 4"/>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en-US" sz="2200" b="0" strike="noStrike" spc="-1">
              <a:latin typeface="Arial"/>
            </a:endParaRPr>
          </a:p>
        </p:txBody>
      </p:sp>
      <p:sp>
        <p:nvSpPr>
          <p:cNvPr id="363" name="CustomShape 5"/>
          <p:cNvSpPr/>
          <p:nvPr/>
        </p:nvSpPr>
        <p:spPr>
          <a:xfrm>
            <a:off x="365760" y="2692800"/>
            <a:ext cx="10331280" cy="1234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4" name="CustomShape 6"/>
          <p:cNvSpPr/>
          <p:nvPr/>
        </p:nvSpPr>
        <p:spPr>
          <a:xfrm>
            <a:off x="263520" y="6492240"/>
            <a:ext cx="106117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07"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 condition</a:t>
            </a:r>
            <a:r>
              <a:rPr lang="en-US" sz="1800" b="0" i="1" strike="noStrike" spc="-1">
                <a:solidFill>
                  <a:srgbClr val="000000"/>
                </a:solidFill>
                <a:latin typeface="DejaVu Sans"/>
                <a:ea typeface="DejaVu Sans"/>
              </a:rPr>
              <a:t> is the regional weather </a:t>
            </a:r>
            <a:r>
              <a:rPr lang="en-US" sz="1800" b="0" i="1" u="sng" strike="noStrike" spc="-1">
                <a:solidFill>
                  <a:srgbClr val="000000"/>
                </a:solidFill>
                <a:uFillTx/>
                <a:latin typeface="DejaVu Sans"/>
                <a:ea typeface="DejaVu Sans"/>
              </a:rPr>
              <a:t>during a defined time period</a:t>
            </a:r>
            <a:r>
              <a:rPr lang="en-US" sz="1800" b="0" i="1" strike="noStrike" spc="-1">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en-US" sz="1800" b="0" strike="noStrike" spc="-1">
              <a:latin typeface="Arial"/>
            </a:endParaRPr>
          </a:p>
        </p:txBody>
      </p:sp>
      <p:sp>
        <p:nvSpPr>
          <p:cNvPr id="108"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en-US" sz="2200" b="0" strike="noStrike" spc="-1">
              <a:latin typeface="Arial"/>
            </a:endParaRPr>
          </a:p>
        </p:txBody>
      </p:sp>
      <p:sp>
        <p:nvSpPr>
          <p:cNvPr id="109" name="CustomShape 4"/>
          <p:cNvSpPr/>
          <p:nvPr/>
        </p:nvSpPr>
        <p:spPr>
          <a:xfrm>
            <a:off x="360720" y="228600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0"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en-US" sz="900" b="0" strike="noStrike" spc="-1">
              <a:latin typeface="Arial"/>
            </a:endParaRPr>
          </a:p>
        </p:txBody>
      </p:sp>
      <p:sp>
        <p:nvSpPr>
          <p:cNvPr id="111" name="CustomShape 6"/>
          <p:cNvSpPr/>
          <p:nvPr/>
        </p:nvSpPr>
        <p:spPr>
          <a:xfrm>
            <a:off x="365760" y="429768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335520" y="4406760"/>
            <a:ext cx="10738080" cy="13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Conclusion</a:t>
            </a:r>
            <a:endParaRPr lang="en-US" sz="3000" b="0" strike="noStrike" spc="-1">
              <a:latin typeface="Arial"/>
            </a:endParaRPr>
          </a:p>
        </p:txBody>
      </p:sp>
      <p:sp>
        <p:nvSpPr>
          <p:cNvPr id="366" name="CustomShape 2"/>
          <p:cNvSpPr/>
          <p:nvPr/>
        </p:nvSpPr>
        <p:spPr>
          <a:xfrm>
            <a:off x="335520" y="2906640"/>
            <a:ext cx="10738080" cy="1485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Conclusion</a:t>
            </a:r>
            <a:endParaRPr lang="en-US" sz="2400" b="0" strike="noStrike" spc="-1">
              <a:latin typeface="Arial"/>
            </a:endParaRPr>
          </a:p>
        </p:txBody>
      </p:sp>
      <p:sp>
        <p:nvSpPr>
          <p:cNvPr id="368" name="CustomShape 2"/>
          <p:cNvSpPr/>
          <p:nvPr/>
        </p:nvSpPr>
        <p:spPr>
          <a:xfrm>
            <a:off x="335520" y="126864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of climate change </a:t>
            </a:r>
            <a:endParaRPr lang="en-US" sz="1800" b="0" strike="noStrike" spc="-1">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Weather vs. climate</a:t>
            </a:r>
            <a:endParaRPr lang="en-US" sz="1800" b="0" strike="noStrike" spc="-1">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GHGs</a:t>
            </a:r>
            <a:endParaRPr lang="en-US" sz="1800" b="0" strike="noStrike" spc="-1">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Global warming</a:t>
            </a:r>
            <a:endParaRPr lang="en-US" sz="1800" b="0" strike="noStrike" spc="-1">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Feedback effects</a:t>
            </a:r>
            <a:endParaRPr lang="en-US" sz="1800" b="0" strike="noStrike" spc="-1">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Etc.</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Effects of different global warming paths (1.5°C vs 2/3/4°C) </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Exercise E01</a:t>
            </a:r>
            <a:endParaRPr lang="en-US" sz="18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335520" y="4406760"/>
            <a:ext cx="10738080" cy="13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Exercise E01</a:t>
            </a:r>
            <a:endParaRPr lang="en-US" sz="3000" b="0" strike="noStrike" spc="-1">
              <a:latin typeface="Arial"/>
            </a:endParaRPr>
          </a:p>
        </p:txBody>
      </p:sp>
      <p:sp>
        <p:nvSpPr>
          <p:cNvPr id="370" name="CustomShape 2"/>
          <p:cNvSpPr/>
          <p:nvPr/>
        </p:nvSpPr>
        <p:spPr>
          <a:xfrm>
            <a:off x="335520" y="2906640"/>
            <a:ext cx="10738080" cy="1485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Exercise E01</a:t>
            </a:r>
            <a:endParaRPr lang="en-US" sz="2400" b="0" strike="noStrike" spc="-1">
              <a:latin typeface="Arial"/>
            </a:endParaRPr>
          </a:p>
        </p:txBody>
      </p:sp>
      <p:sp>
        <p:nvSpPr>
          <p:cNvPr id="372"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Go to the </a:t>
            </a:r>
            <a:r>
              <a:rPr lang="en-US" sz="1800" b="0" u="sng" strike="noStrike" spc="-1">
                <a:solidFill>
                  <a:srgbClr val="0000FF"/>
                </a:solidFill>
                <a:uFillTx/>
                <a:latin typeface="DejaVu Sans"/>
                <a:ea typeface="DejaVu Sans"/>
                <a:hlinkClick r:id="rId2"/>
              </a:rPr>
              <a:t>carbonfootprint.com</a:t>
            </a:r>
            <a:r>
              <a:rPr lang="en-US" sz="1800" b="0" strike="noStrike" spc="-1">
                <a:solidFill>
                  <a:srgbClr val="000000"/>
                </a:solidFill>
                <a:latin typeface="DejaVu Sans"/>
                <a:ea typeface="DejaVu Sans"/>
              </a:rPr>
              <a:t> website and calculate your personal carbon footprint </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Submit your result according to the submission guidelines posted in the exercise sheet → </a:t>
            </a:r>
            <a:r>
              <a:rPr lang="en-US" sz="1800" b="0" u="sng" strike="noStrike" spc="-1">
                <a:solidFill>
                  <a:srgbClr val="0000FF"/>
                </a:solidFill>
                <a:uFillTx/>
                <a:latin typeface="DejaVu Sans"/>
                <a:ea typeface="DejaVu Sans"/>
                <a:hlinkClick r:id="rId3"/>
              </a:rPr>
              <a:t>E01</a:t>
            </a:r>
            <a:r>
              <a:rPr lang="en-US" sz="1800" b="0" strike="noStrike" spc="-1">
                <a:solidFill>
                  <a:srgbClr val="000000"/>
                </a:solidFill>
                <a:latin typeface="DejaVu Sans"/>
                <a:ea typeface="DejaVu Sans"/>
              </a:rPr>
              <a:t>.</a:t>
            </a:r>
            <a:endParaRPr lang="en-US" sz="1800" b="0" strike="noStrike" spc="-1">
              <a:latin typeface="Arial"/>
            </a:endParaRPr>
          </a:p>
        </p:txBody>
      </p:sp>
      <p:sp>
        <p:nvSpPr>
          <p:cNvPr id="373"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Your Personal CO2 Footprint</a:t>
            </a:r>
            <a:endParaRPr lang="en-US" sz="22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Additional Resources</a:t>
            </a:r>
            <a:endParaRPr lang="en-US" sz="2400" b="0" strike="noStrike" spc="-1">
              <a:latin typeface="Arial"/>
            </a:endParaRPr>
          </a:p>
        </p:txBody>
      </p:sp>
      <p:sp>
        <p:nvSpPr>
          <p:cNvPr id="375" name="CustomShape 2"/>
          <p:cNvSpPr/>
          <p:nvPr/>
        </p:nvSpPr>
        <p:spPr>
          <a:xfrm>
            <a:off x="335520" y="126864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Sixth Assessment Report – Climate Change 2022: Impacts, Adaption and Vulnerability – </a:t>
            </a:r>
            <a:r>
              <a:rPr lang="en-US" sz="1800" b="0" u="sng" strike="noStrike" spc="-1">
                <a:solidFill>
                  <a:srgbClr val="0000FF"/>
                </a:solidFill>
                <a:uFillTx/>
                <a:latin typeface="DejaVu Sans"/>
                <a:ea typeface="DejaVu Sans"/>
                <a:hlinkClick r:id="rId2"/>
              </a:rPr>
              <a:t>Link</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Basics of climate geography (Freie Universität Berlin) – </a:t>
            </a:r>
            <a:r>
              <a:rPr lang="en-US" sz="1800" b="0" u="sng" strike="noStrike" spc="-1">
                <a:solidFill>
                  <a:srgbClr val="0000FF"/>
                </a:solidFill>
                <a:uFillTx/>
                <a:latin typeface="DejaVu Sans"/>
                <a:ea typeface="DejaVu Sans"/>
                <a:hlinkClick r:id="rId3"/>
              </a:rPr>
              <a:t>Link</a:t>
            </a:r>
            <a:r>
              <a:rPr lang="en-US" sz="1800" b="0" strike="noStrike" spc="-1">
                <a:solidFill>
                  <a:srgbClr val="000000"/>
                </a:solidFill>
                <a:latin typeface="DejaVu Sans"/>
                <a:ea typeface="DejaVu Sans"/>
              </a:rPr>
              <a:t> </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NASA – What’s the Difference Between Weather and Climate? – </a:t>
            </a:r>
            <a:r>
              <a:rPr lang="en-US" sz="1800" b="0" u="sng" strike="noStrike" spc="-1">
                <a:solidFill>
                  <a:srgbClr val="0000FF"/>
                </a:solidFill>
                <a:uFillTx/>
                <a:latin typeface="DejaVu Sans"/>
                <a:ea typeface="DejaVu Sans"/>
                <a:hlinkClick r:id="rId4"/>
              </a:rPr>
              <a:t>Link</a:t>
            </a:r>
            <a:endParaRPr lang="en-US" sz="1800" b="0" strike="noStrike" spc="-1">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Last Week Tonight with John Oliver (2022) – Environmental Racism – </a:t>
            </a:r>
            <a:r>
              <a:rPr lang="en-US" sz="1800" b="0" u="sng" strike="noStrike" spc="-1">
                <a:solidFill>
                  <a:srgbClr val="0000FF"/>
                </a:solidFill>
                <a:uFillTx/>
                <a:latin typeface="DejaVu Sans"/>
                <a:ea typeface="DejaVu Sans"/>
                <a:hlinkClick r:id="rId5"/>
              </a:rPr>
              <a:t>Link</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335520" y="1268640"/>
            <a:ext cx="10740600" cy="502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US" sz="4000" b="0" strike="noStrike" spc="-1">
              <a:latin typeface="Arial"/>
            </a:endParaRPr>
          </a:p>
        </p:txBody>
      </p:sp>
      <p:sp>
        <p:nvSpPr>
          <p:cNvPr id="377" name="CustomShape 2"/>
          <p:cNvSpPr/>
          <p:nvPr/>
        </p:nvSpPr>
        <p:spPr>
          <a:xfrm>
            <a:off x="335520" y="764640"/>
            <a:ext cx="10740600" cy="491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13"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climate</a:t>
            </a:r>
            <a:r>
              <a:rPr lang="en-US" sz="1800" b="0" i="1" strike="noStrike" spc="-1">
                <a:solidFill>
                  <a:srgbClr val="000000"/>
                </a:solidFill>
                <a:latin typeface="DejaVu Sans"/>
                <a:ea typeface="DejaVu Sans"/>
              </a:rPr>
              <a:t> is describing the long term (min 30 years) and average weather conditions for a specific region. Examples: maritime climate, cold-dry desert climate, tropical climate.”</a:t>
            </a:r>
            <a:endParaRPr lang="en-US" sz="1800" b="0" strike="noStrike" spc="-1">
              <a:latin typeface="Arial"/>
            </a:endParaRPr>
          </a:p>
        </p:txBody>
      </p:sp>
      <p:sp>
        <p:nvSpPr>
          <p:cNvPr id="114"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a:t>
            </a:r>
            <a:endParaRPr lang="en-US" sz="2200" b="0" strike="noStrike" spc="-1">
              <a:latin typeface="Arial"/>
            </a:endParaRPr>
          </a:p>
        </p:txBody>
      </p:sp>
      <p:sp>
        <p:nvSpPr>
          <p:cNvPr id="115" name="CustomShape 4"/>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en-US" sz="900" b="0" strike="noStrike" spc="-1">
              <a:latin typeface="Arial"/>
            </a:endParaRPr>
          </a:p>
        </p:txBody>
      </p:sp>
      <p:sp>
        <p:nvSpPr>
          <p:cNvPr id="116" name="CustomShape 5"/>
          <p:cNvSpPr/>
          <p:nvPr/>
        </p:nvSpPr>
        <p:spPr>
          <a:xfrm>
            <a:off x="360720" y="329184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18" name="CustomShape 2"/>
          <p:cNvSpPr/>
          <p:nvPr/>
        </p:nvSpPr>
        <p:spPr>
          <a:xfrm>
            <a:off x="335520" y="1268280"/>
            <a:ext cx="1073952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lang="en-US" sz="1800" b="0" strike="noStrike" spc="-1">
              <a:latin typeface="Arial"/>
            </a:endParaRPr>
          </a:p>
        </p:txBody>
      </p:sp>
      <p:sp>
        <p:nvSpPr>
          <p:cNvPr id="119" name="CustomShape 3"/>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 Change</a:t>
            </a:r>
            <a:endParaRPr lang="en-US" sz="2200" b="0" strike="noStrike" spc="-1">
              <a:latin typeface="Arial"/>
            </a:endParaRPr>
          </a:p>
        </p:txBody>
      </p:sp>
      <p:sp>
        <p:nvSpPr>
          <p:cNvPr id="120" name="CustomShape 4"/>
          <p:cNvSpPr/>
          <p:nvPr/>
        </p:nvSpPr>
        <p:spPr>
          <a:xfrm>
            <a:off x="360720" y="329184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21" name="CustomShape 5"/>
          <p:cNvSpPr/>
          <p:nvPr/>
        </p:nvSpPr>
        <p:spPr>
          <a:xfrm>
            <a:off x="263520" y="6492240"/>
            <a:ext cx="107942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en-US" sz="9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335520" y="764640"/>
            <a:ext cx="10739520" cy="49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Climate Change Basics</a:t>
            </a:r>
            <a:endParaRPr lang="en-US" sz="2400" b="0" strike="noStrike" spc="-1">
              <a:latin typeface="Arial"/>
            </a:endParaRPr>
          </a:p>
        </p:txBody>
      </p:sp>
      <p:sp>
        <p:nvSpPr>
          <p:cNvPr id="123" name="CustomShape 2"/>
          <p:cNvSpPr/>
          <p:nvPr/>
        </p:nvSpPr>
        <p:spPr>
          <a:xfrm>
            <a:off x="432720" y="1148040"/>
            <a:ext cx="1034856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Effect</a:t>
            </a:r>
            <a:endParaRPr lang="en-US" sz="2200" b="0" strike="noStrike" spc="-1">
              <a:latin typeface="Arial"/>
            </a:endParaRPr>
          </a:p>
        </p:txBody>
      </p:sp>
      <p:pic>
        <p:nvPicPr>
          <p:cNvPr id="124" name="Grafik 123"/>
          <p:cNvPicPr/>
          <p:nvPr/>
        </p:nvPicPr>
        <p:blipFill>
          <a:blip r:embed="rId2"/>
          <a:stretch/>
        </p:blipFill>
        <p:spPr>
          <a:xfrm>
            <a:off x="1920240" y="1575720"/>
            <a:ext cx="8103240" cy="4910040"/>
          </a:xfrm>
          <a:prstGeom prst="rect">
            <a:avLst/>
          </a:prstGeom>
          <a:ln>
            <a:noFill/>
          </a:ln>
        </p:spPr>
      </p:pic>
      <p:sp>
        <p:nvSpPr>
          <p:cNvPr id="125" name="CustomShape 3"/>
          <p:cNvSpPr/>
          <p:nvPr/>
        </p:nvSpPr>
        <p:spPr>
          <a:xfrm>
            <a:off x="263520" y="6492240"/>
            <a:ext cx="1051992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User “A loose necktie” – https://commons.wikimedia.org/wiki/File:Greenhouse-effect-t2.svg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4635</Words>
  <Application>Microsoft Office PowerPoint</Application>
  <PresentationFormat>Breitbild</PresentationFormat>
  <Paragraphs>491</Paragraphs>
  <Slides>65</Slides>
  <Notes>0</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65</vt:i4>
      </vt:variant>
    </vt:vector>
  </HeadingPairs>
  <TitlesOfParts>
    <vt:vector size="76" baseType="lpstr">
      <vt:lpstr>Arial</vt:lpstr>
      <vt:lpstr>Arial Unicode MS</vt:lpstr>
      <vt:lpstr>DejaVu Sans</vt:lpstr>
      <vt:lpstr>OpenSymbol</vt:lpstr>
      <vt:lpstr>Roboto</vt:lpstr>
      <vt:lpstr>StarSymbol</vt:lpstr>
      <vt:lpstr>Symbol</vt:lpstr>
      <vt:lpstr>Wingdings</vt:lpstr>
      <vt:lpstr>Wingdings 2</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3647</cp:revision>
  <dcterms:created xsi:type="dcterms:W3CDTF">2013-05-21T09:22:36Z</dcterms:created>
  <dcterms:modified xsi:type="dcterms:W3CDTF">2023-03-15T10:28:05Z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20</vt:i4>
  </property>
</Properties>
</file>